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64" r:id="rId2"/>
    <p:sldId id="360" r:id="rId3"/>
    <p:sldId id="363" r:id="rId4"/>
    <p:sldId id="362" r:id="rId5"/>
    <p:sldId id="333" r:id="rId6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0A2896"/>
    <a:srgbClr val="E5F6FF"/>
    <a:srgbClr val="E62632"/>
    <a:srgbClr val="CED8F0"/>
    <a:srgbClr val="C2CEEC"/>
    <a:srgbClr val="0A3CB4"/>
    <a:srgbClr val="99DDFF"/>
    <a:srgbClr val="9DB1E1"/>
    <a:srgbClr val="4CD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915" autoAdjust="0"/>
    <p:restoredTop sz="94580"/>
  </p:normalViewPr>
  <p:slideViewPr>
    <p:cSldViewPr snapToGrid="0" snapToObjects="1">
      <p:cViewPr varScale="1">
        <p:scale>
          <a:sx n="117" d="100"/>
          <a:sy n="117" d="100"/>
        </p:scale>
        <p:origin x="176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E9BB2-5728-2D4C-B25E-8073B9C781C2}" type="datetimeFigureOut">
              <a:rPr lang="ru-RU" smtClean="0"/>
              <a:t>07.03.2021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0713-9E6F-F447-ADAD-DE3BA5350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52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10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11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00DB-556B-4689-8603-8A0A3DC6ADDD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54A5-354F-40FF-8352-B82A8903C9A0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FF9C-E98D-4638-B611-5A785B27C8B1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CB54-DBB1-40CD-B542-9E5504623A29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CC8E-8828-4F76-8C3B-8B9E180FA574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32BF-005E-44DE-B956-80FBF48BC9EF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E0A0-AEF7-4236-8D39-73052AA376E1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/>
              <a:t>Четвертый уровень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7362-2BA2-4D54-869E-8B683AD1645F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E26D-5F2A-43F8-989C-1A091C1CC83E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0817-5DEC-4DF4-BABC-F1FD465212F7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21D-1F2D-4859-8384-FCB3DCA727CE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A06A-88BD-4DD5-B243-BB94A659409D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8588351F-87A7-43D0-AC8F-F175F32A5F1F}" type="datetime1">
              <a:rPr lang="ru-RU" smtClean="0"/>
              <a:t>07.03.2021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/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0" r:id="rId4"/>
    <p:sldLayoutId id="2147483661" r:id="rId5"/>
    <p:sldLayoutId id="2147483665" r:id="rId6"/>
    <p:sldLayoutId id="2147483666" r:id="rId7"/>
    <p:sldLayoutId id="2147483664" r:id="rId8"/>
    <p:sldLayoutId id="2147483662" r:id="rId9"/>
    <p:sldLayoutId id="2147483667" r:id="rId10"/>
    <p:sldLayoutId id="2147483660" r:id="rId11"/>
    <p:sldLayoutId id="214748366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0" userDrawn="1">
          <p15:clr>
            <a:srgbClr val="F26B43"/>
          </p15:clr>
        </p15:guide>
        <p15:guide id="4" orient="horz" pos="1679" userDrawn="1">
          <p15:clr>
            <a:srgbClr val="F26B43"/>
          </p15:clr>
        </p15:guide>
        <p15:guide id="5" orient="horz" pos="1438" userDrawn="1">
          <p15:clr>
            <a:srgbClr val="F26B43"/>
          </p15:clr>
        </p15:guide>
        <p15:guide id="6" orient="horz" pos="1201" userDrawn="1">
          <p15:clr>
            <a:srgbClr val="F26B43"/>
          </p15:clr>
        </p15:guide>
        <p15:guide id="7" orient="horz" pos="241" userDrawn="1">
          <p15:clr>
            <a:srgbClr val="F26B43"/>
          </p15:clr>
        </p15:guide>
        <p15:guide id="8" orient="horz" pos="2398" userDrawn="1">
          <p15:clr>
            <a:srgbClr val="F26B43"/>
          </p15:clr>
        </p15:guide>
        <p15:guide id="9" orient="horz" pos="2639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3117" userDrawn="1">
          <p15:clr>
            <a:srgbClr val="F26B43"/>
          </p15:clr>
        </p15:guide>
        <p15:guide id="12" orient="horz" pos="3358" userDrawn="1">
          <p15:clr>
            <a:srgbClr val="F26B43"/>
          </p15:clr>
        </p15:guide>
        <p15:guide id="13" orient="horz" pos="3599" userDrawn="1">
          <p15:clr>
            <a:srgbClr val="F26B43"/>
          </p15:clr>
        </p15:guide>
        <p15:guide id="14" orient="horz" pos="3840" userDrawn="1">
          <p15:clr>
            <a:srgbClr val="F26B43"/>
          </p15:clr>
        </p15:guide>
        <p15:guide id="15" orient="horz" pos="4077" userDrawn="1">
          <p15:clr>
            <a:srgbClr val="F26B43"/>
          </p15:clr>
        </p15:guide>
        <p15:guide id="16" pos="3599" userDrawn="1">
          <p15:clr>
            <a:srgbClr val="F26B43"/>
          </p15:clr>
        </p15:guide>
        <p15:guide id="17" pos="3358" userDrawn="1">
          <p15:clr>
            <a:srgbClr val="F26B43"/>
          </p15:clr>
        </p15:guide>
        <p15:guide id="18" pos="311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2639" userDrawn="1">
          <p15:clr>
            <a:srgbClr val="F26B43"/>
          </p15:clr>
        </p15:guide>
        <p15:guide id="21" pos="2398" userDrawn="1">
          <p15:clr>
            <a:srgbClr val="F26B43"/>
          </p15:clr>
        </p15:guide>
        <p15:guide id="22" pos="2157" userDrawn="1">
          <p15:clr>
            <a:srgbClr val="F26B43"/>
          </p15:clr>
        </p15:guide>
        <p15:guide id="23" pos="1920" userDrawn="1">
          <p15:clr>
            <a:srgbClr val="F26B43"/>
          </p15:clr>
        </p15:guide>
        <p15:guide id="24" pos="1679" userDrawn="1">
          <p15:clr>
            <a:srgbClr val="F26B43"/>
          </p15:clr>
        </p15:guide>
        <p15:guide id="25" pos="1438" userDrawn="1">
          <p15:clr>
            <a:srgbClr val="F26B43"/>
          </p15:clr>
        </p15:guide>
        <p15:guide id="26" pos="1201" userDrawn="1">
          <p15:clr>
            <a:srgbClr val="F26B43"/>
          </p15:clr>
        </p15:guide>
        <p15:guide id="27" pos="960" userDrawn="1">
          <p15:clr>
            <a:srgbClr val="F26B43"/>
          </p15:clr>
        </p15:guide>
        <p15:guide id="28" pos="719" userDrawn="1">
          <p15:clr>
            <a:srgbClr val="F26B43"/>
          </p15:clr>
        </p15:guide>
        <p15:guide id="29" pos="478" userDrawn="1">
          <p15:clr>
            <a:srgbClr val="F26B43"/>
          </p15:clr>
        </p15:guide>
        <p15:guide id="30" pos="241" userDrawn="1">
          <p15:clr>
            <a:srgbClr val="F26B43"/>
          </p15:clr>
        </p15:guide>
        <p15:guide id="31" pos="4077" userDrawn="1">
          <p15:clr>
            <a:srgbClr val="F26B43"/>
          </p15:clr>
        </p15:guide>
        <p15:guide id="32" pos="4318" userDrawn="1">
          <p15:clr>
            <a:srgbClr val="F26B43"/>
          </p15:clr>
        </p15:guide>
        <p15:guide id="33" pos="4559" userDrawn="1">
          <p15:clr>
            <a:srgbClr val="F26B43"/>
          </p15:clr>
        </p15:guide>
        <p15:guide id="34" pos="4796" userDrawn="1">
          <p15:clr>
            <a:srgbClr val="F26B43"/>
          </p15:clr>
        </p15:guide>
        <p15:guide id="35" pos="5037" userDrawn="1">
          <p15:clr>
            <a:srgbClr val="F26B43"/>
          </p15:clr>
        </p15:guide>
        <p15:guide id="36" pos="5278" userDrawn="1">
          <p15:clr>
            <a:srgbClr val="F26B43"/>
          </p15:clr>
        </p15:guide>
        <p15:guide id="37" pos="5514" userDrawn="1">
          <p15:clr>
            <a:srgbClr val="F26B43"/>
          </p15:clr>
        </p15:guide>
        <p15:guide id="38" pos="5756" userDrawn="1">
          <p15:clr>
            <a:srgbClr val="F26B43"/>
          </p15:clr>
        </p15:guide>
        <p15:guide id="39" pos="5997" userDrawn="1">
          <p15:clr>
            <a:srgbClr val="F26B43"/>
          </p15:clr>
        </p15:guide>
        <p15:guide id="40" pos="6238" userDrawn="1">
          <p15:clr>
            <a:srgbClr val="F26B43"/>
          </p15:clr>
        </p15:guide>
        <p15:guide id="41" pos="6474" userDrawn="1">
          <p15:clr>
            <a:srgbClr val="F26B43"/>
          </p15:clr>
        </p15:guide>
        <p15:guide id="42" pos="6716" userDrawn="1">
          <p15:clr>
            <a:srgbClr val="F26B43"/>
          </p15:clr>
        </p15:guide>
        <p15:guide id="43" pos="6957" userDrawn="1">
          <p15:clr>
            <a:srgbClr val="F26B43"/>
          </p15:clr>
        </p15:guide>
        <p15:guide id="44" pos="7198" userDrawn="1">
          <p15:clr>
            <a:srgbClr val="F26B43"/>
          </p15:clr>
        </p15:guide>
        <p15:guide id="45" pos="7434" userDrawn="1">
          <p15:clr>
            <a:srgbClr val="F26B43"/>
          </p15:clr>
        </p15:guide>
        <p15:guide id="46" orient="horz" pos="958" userDrawn="1">
          <p15:clr>
            <a:srgbClr val="F26B43"/>
          </p15:clr>
        </p15:guide>
        <p15:guide id="47" orient="horz" pos="721" userDrawn="1">
          <p15:clr>
            <a:srgbClr val="F26B43"/>
          </p15:clr>
        </p15:guide>
        <p15:guide id="48" orient="horz" pos="4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8762" y="2400781"/>
            <a:ext cx="9310053" cy="1011046"/>
          </a:xfrm>
        </p:spPr>
        <p:txBody>
          <a:bodyPr/>
          <a:lstStyle/>
          <a:p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Комплексное обслуживание клиентов малого бизнеса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0277" y="5480209"/>
            <a:ext cx="2864448" cy="33239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Оганян Гаяна Арменовна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29" y="299891"/>
            <a:ext cx="3197224" cy="18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8609012" cy="398571"/>
          </a:xfrm>
        </p:spPr>
        <p:txBody>
          <a:bodyPr/>
          <a:lstStyle/>
          <a:p>
            <a:r>
              <a:rPr lang="ru-RU" dirty="0"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Инвестиционное кредитование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6762" y="2566424"/>
            <a:ext cx="637270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382588" y="2381138"/>
            <a:ext cx="7550129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2600695" y="996143"/>
            <a:ext cx="49045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Цель – приобретение коммерческой недвижимости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Сумма  –  от 4 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Ставка  –  от 6 </a:t>
            </a:r>
            <a:r>
              <a:rPr lang="en-US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% 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(устанавливается индивидуально)</a:t>
            </a:r>
            <a:endParaRPr lang="ru-RU" sz="1400" b="1" kern="0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Срок – до 12 лет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Залог  –  приобретаемое имущество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Собственные средства   –  не менее 15%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82587" y="996144"/>
            <a:ext cx="2004353" cy="1188916"/>
          </a:xfrm>
          <a:prstGeom prst="rect">
            <a:avLst/>
          </a:prstGeom>
          <a:solidFill>
            <a:srgbClr val="E5F6FF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«</a:t>
            </a:r>
            <a:r>
              <a:rPr lang="ru-RU" altLang="ru-RU" sz="2000" b="1" kern="0" noProof="0" dirty="0">
                <a:solidFill>
                  <a:srgbClr val="1F497D"/>
                </a:solidFill>
                <a:latin typeface="+mj-lt"/>
              </a:rPr>
              <a:t>Бизнес-ипотека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00693" y="2381138"/>
            <a:ext cx="54507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Цель – ремонт, модернизация, покупка основных средств,</a:t>
            </a:r>
            <a:r>
              <a:rPr lang="en-US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рефинансирование инвестиционных кредитов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Сумма  –  от 4 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Ставка  – от 6 % (устанавливается индивидуально)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Срок  –   до 12 лет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Залог</a:t>
            </a:r>
            <a:r>
              <a:rPr lang="en-US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 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–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недвижимость, транспортные средства, гарантия АО МСП/ Гарантийного фонда</a:t>
            </a:r>
          </a:p>
          <a:p>
            <a:pPr algn="just" fontAlgn="base">
              <a:spcBef>
                <a:spcPct val="0"/>
              </a:spcBef>
            </a:pPr>
            <a:r>
              <a:rPr lang="en-US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*c 9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марта 2021 года – стартует новая программа «Кредит без залога»</a:t>
            </a:r>
          </a:p>
          <a:p>
            <a:pPr algn="just" fontAlgn="base">
              <a:spcBef>
                <a:spcPct val="0"/>
              </a:spcBef>
            </a:pPr>
            <a:endParaRPr lang="ru-RU" sz="1400" b="1" kern="0" dirty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30087" y="2588138"/>
            <a:ext cx="2004354" cy="1366345"/>
          </a:xfrm>
          <a:prstGeom prst="rect">
            <a:avLst/>
          </a:prstGeom>
          <a:solidFill>
            <a:srgbClr val="E5F6FF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Инвестиционный кредит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36762" y="4275122"/>
            <a:ext cx="637270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382586" y="4394186"/>
            <a:ext cx="7823263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Прямоугольник 24"/>
          <p:cNvSpPr/>
          <p:nvPr/>
        </p:nvSpPr>
        <p:spPr bwMode="auto">
          <a:xfrm>
            <a:off x="477589" y="4702629"/>
            <a:ext cx="1909351" cy="1638794"/>
          </a:xfrm>
          <a:prstGeom prst="rect">
            <a:avLst/>
          </a:prstGeom>
          <a:solidFill>
            <a:srgbClr val="E5F6FF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altLang="ru-RU" sz="2000" b="1" kern="0" dirty="0">
                <a:solidFill>
                  <a:srgbClr val="1F497D"/>
                </a:solidFill>
                <a:latin typeface="+mj-lt"/>
              </a:rPr>
              <a:t>«Программа поддержки малого бизнеса»</a:t>
            </a:r>
            <a:endParaRPr lang="ru-RU" sz="2000" b="1" kern="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00693" y="4686144"/>
            <a:ext cx="57357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Программа МЭР 1764: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Цель – приобретение коммерческой недвижимости</a:t>
            </a:r>
            <a:r>
              <a:rPr lang="en-US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,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 основных средств, модернизация и реконструкция производства, финансирование оборотных средств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Сумма  –  от 4 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Ставка  – </a:t>
            </a:r>
            <a:r>
              <a:rPr lang="en-US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6-7 % 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Срок  –   до 10 лет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60227" y="6472238"/>
            <a:ext cx="2663825" cy="385762"/>
          </a:xfrm>
        </p:spPr>
        <p:txBody>
          <a:bodyPr/>
          <a:lstStyle/>
          <a:p>
            <a:fld id="{9158D697-4E55-5D4C-8003-1105B4668490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3A155-9EB1-464E-BAC4-45E97F18CB5D}"/>
              </a:ext>
            </a:extLst>
          </p:cNvPr>
          <p:cNvSpPr txBox="1"/>
          <p:nvPr/>
        </p:nvSpPr>
        <p:spPr>
          <a:xfrm>
            <a:off x="7247467" y="72248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47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F2886-21A3-1344-A705-7AE96967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44" y="824916"/>
            <a:ext cx="10861145" cy="1329595"/>
          </a:xfrm>
        </p:spPr>
        <p:txBody>
          <a:bodyPr/>
          <a:lstStyle/>
          <a:p>
            <a:r>
              <a:rPr lang="ru-RU" sz="2000" dirty="0"/>
              <a:t>Почему выгодно покупать объекты коммерческой недвижимости в кредит</a:t>
            </a:r>
            <a:r>
              <a:rPr lang="en-US" sz="2000" dirty="0"/>
              <a:t>, </a:t>
            </a:r>
            <a:r>
              <a:rPr lang="ru-RU" sz="2000" dirty="0"/>
              <a:t>а не за собственные средства</a:t>
            </a:r>
            <a:r>
              <a:rPr lang="en-US" sz="2000" dirty="0"/>
              <a:t>?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B0D1C-FE58-1241-A29E-44E6EE4DE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44" y="1828757"/>
            <a:ext cx="6089650" cy="38131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Фактическое вложение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собственных средств  на приобретение объекта недвижимости составляет  не более 15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%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Приобретение двух коммерческих помещений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вместо одного;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Развитие нового направления бизнеса за счет собственных средств (не направляю их на покупку недвижимости); 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Приобретение  более привлекательного объекта коммерческой недвижимости за счет кредитных средств;</a:t>
            </a:r>
          </a:p>
          <a:p>
            <a:pPr>
              <a:buFont typeface="Wingdings" pitchFamily="2" charset="2"/>
              <a:buChar char="§"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Чистота и прозрачность сделки, документы проходят юридическую экспертизу в банке </a:t>
            </a:r>
          </a:p>
          <a:p>
            <a:pPr>
              <a:buFont typeface="Wingdings" pitchFamily="2" charset="2"/>
              <a:buChar char="§"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Срок окупаемости в среднем составляет  5-7 лет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6FE818-C9A3-084C-B5A7-0D74A5C4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3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3BA83-EEBC-224F-B759-1E956A01E030}"/>
              </a:ext>
            </a:extLst>
          </p:cNvPr>
          <p:cNvSpPr txBox="1"/>
          <p:nvPr/>
        </p:nvSpPr>
        <p:spPr>
          <a:xfrm>
            <a:off x="8897815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978DA6-417B-2F41-8B30-EC150284F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30" y="3117987"/>
            <a:ext cx="4279444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0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406336" y="249382"/>
            <a:ext cx="10162702" cy="529179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ПРЕИМУЩЕСТВА БАНКА ВТБ ПРИ КРЕДИТОВАНИИ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88332" y="1571796"/>
            <a:ext cx="3823855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43050" y="977852"/>
            <a:ext cx="10687794" cy="54943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Банк с государственным участием </a:t>
            </a:r>
          </a:p>
          <a:p>
            <a:pPr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Входит в топ-2 банков России</a:t>
            </a:r>
          </a:p>
          <a:p>
            <a:pPr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Клиент (группа) с  годовой выручкой до 1 млрд. руб.</a:t>
            </a:r>
          </a:p>
          <a:p>
            <a:pPr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Оценка Клиентов по управленческим данным; </a:t>
            </a:r>
          </a:p>
          <a:p>
            <a:pPr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Наличие лимитов в рамках самостоятельного принятия решений на местном уровне </a:t>
            </a:r>
          </a:p>
          <a:p>
            <a:pPr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Наличие АКЦИЙ, направленных на увеличение кредитного портфеля: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- «Простое решение»  </a:t>
            </a:r>
          </a:p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«Залоговые каникулы»</a:t>
            </a:r>
          </a:p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«</a:t>
            </a:r>
            <a:r>
              <a:rPr lang="ru-RU" sz="2600" kern="0" dirty="0" err="1">
                <a:solidFill>
                  <a:srgbClr val="0A2973"/>
                </a:solidFill>
                <a:latin typeface="+mj-lt"/>
                <a:cs typeface="Arial" charset="0"/>
              </a:rPr>
              <a:t>Предодобренные</a:t>
            </a: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 кредиты» действующим клиентам 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Банка</a:t>
            </a:r>
            <a:r>
              <a:rPr lang="en-US" sz="2600" kern="0" dirty="0">
                <a:solidFill>
                  <a:srgbClr val="0A2973"/>
                </a:solidFill>
                <a:latin typeface="+mj-lt"/>
                <a:cs typeface="Arial" charset="0"/>
              </a:rPr>
              <a:t> </a:t>
            </a:r>
            <a:endParaRPr lang="ru-RU" sz="2600" kern="0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600" kern="0" dirty="0">
                <a:solidFill>
                  <a:srgbClr val="0A2973"/>
                </a:solidFill>
                <a:latin typeface="+mj-lt"/>
                <a:cs typeface="Arial" charset="0"/>
              </a:rPr>
              <a:t>Кредитование на длинные сроки (до 12 лет)</a:t>
            </a:r>
            <a:endParaRPr kumimoji="0" lang="ru-RU" sz="2600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4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 b="16531"/>
          <a:stretch/>
        </p:blipFill>
        <p:spPr bwMode="auto">
          <a:xfrm>
            <a:off x="9500259" y="4013859"/>
            <a:ext cx="2422567" cy="23156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109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9689" y="2262785"/>
            <a:ext cx="7606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0958" y="4016723"/>
            <a:ext cx="54335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Контакты:</a:t>
            </a:r>
          </a:p>
          <a:p>
            <a:pP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Лукьянова Евгения Александровна, Начальник отдела кредитования юридических лиц +7-968-060-20-00</a:t>
            </a:r>
          </a:p>
          <a:p>
            <a:pP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Оганян Гаяна Арменовна, Главный менеджер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 +7-926-187-72-59</a:t>
            </a:r>
          </a:p>
          <a:p>
            <a:pP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Козлова Виктория Леонидовна, Главный менеджер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 +7-925-714-39-88</a:t>
            </a:r>
          </a:p>
          <a:p>
            <a:pP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34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361</Words>
  <Application>Microsoft Macintosh PowerPoint</Application>
  <PresentationFormat>Широкоэкранный</PresentationFormat>
  <Paragraphs>67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Segoe UI Symbol</vt:lpstr>
      <vt:lpstr>Symbol</vt:lpstr>
      <vt:lpstr>Times New Roman</vt:lpstr>
      <vt:lpstr>VTB Group Cond</vt:lpstr>
      <vt:lpstr>VTB Group Cond Light</vt:lpstr>
      <vt:lpstr>Wingdings</vt:lpstr>
      <vt:lpstr>Тема Office</vt:lpstr>
      <vt:lpstr>Комплексное обслуживание клиентов малого бизнеса</vt:lpstr>
      <vt:lpstr>Инвестиционное кредитование</vt:lpstr>
      <vt:lpstr>Почему выгодно покупать объекты коммерческой недвижимости в кредит, а не за собственные средства?  </vt:lpstr>
      <vt:lpstr>ПРЕИМУЩЕСТВА БАНКА ВТБ ПРИ КРЕДИТОВАНИИ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Гаяна Оганян</cp:lastModifiedBy>
  <cp:revision>479</cp:revision>
  <cp:lastPrinted>2018-02-19T15:29:08Z</cp:lastPrinted>
  <dcterms:created xsi:type="dcterms:W3CDTF">2017-11-14T14:42:55Z</dcterms:created>
  <dcterms:modified xsi:type="dcterms:W3CDTF">2021-03-08T11:50:56Z</dcterms:modified>
</cp:coreProperties>
</file>